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Montserrat"/>
      <p:regular r:id="rId27"/>
      <p:bold r:id="rId28"/>
      <p:italic r:id="rId29"/>
      <p:boldItalic r:id="rId30"/>
    </p:embeddedFont>
    <p:embeddedFont>
      <p:font typeface="Lato"/>
      <p:regular r:id="rId31"/>
      <p:bold r:id="rId32"/>
      <p:italic r:id="rId33"/>
      <p:boldItalic r:id="rId34"/>
    </p:embeddedFont>
    <p:embeddedFont>
      <p:font typeface="Average"/>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35" Type="http://schemas.openxmlformats.org/officeDocument/2006/relationships/font" Target="fonts/Average-regular.fntdata"/><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6dcb11e214a935d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6dcb11e214a935d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6dcb11e214a935d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36dcb11e214a935d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6dcb11e214a935d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36dcb11e214a935d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6dcb11e214a935d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36dcb11e214a935d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36dcb11e214a935d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36dcb11e214a935d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6dcb11e214a935d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36dcb11e214a935d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6dcb11e214a935d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36dcb11e214a935d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Go through the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6dcb11e214a935d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6dcb11e214a935d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6dcb11e214a935d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36dcb11e214a935d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730550" y="1669875"/>
            <a:ext cx="5413500" cy="9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CI/CD: Introduction</a:t>
            </a:r>
            <a:endParaRPr/>
          </a:p>
        </p:txBody>
      </p:sp>
      <p:sp>
        <p:nvSpPr>
          <p:cNvPr id="229" name="Google Shape;229;p17"/>
          <p:cNvSpPr txBox="1"/>
          <p:nvPr/>
        </p:nvSpPr>
        <p:spPr>
          <a:xfrm>
            <a:off x="4950325" y="3700050"/>
            <a:ext cx="3771300" cy="54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GB">
                <a:solidFill>
                  <a:schemeClr val="lt1"/>
                </a:solidFill>
                <a:latin typeface="Lato"/>
                <a:ea typeface="Lato"/>
                <a:cs typeface="Lato"/>
                <a:sym typeface="Lato"/>
              </a:rPr>
              <a:t>Valery MELOU</a:t>
            </a:r>
            <a:endParaRPr b="1">
              <a:solidFill>
                <a:schemeClr val="lt1"/>
              </a:solidFill>
              <a:latin typeface="Lato"/>
              <a:ea typeface="Lato"/>
              <a:cs typeface="Lato"/>
              <a:sym typeface="Lato"/>
            </a:endParaRPr>
          </a:p>
          <a:p>
            <a:pPr indent="0" lvl="0" marL="0" rtl="0" algn="r">
              <a:spcBef>
                <a:spcPts val="0"/>
              </a:spcBef>
              <a:spcAft>
                <a:spcPts val="0"/>
              </a:spcAft>
              <a:buNone/>
            </a:pPr>
            <a:r>
              <a:rPr i="1" lang="en-GB">
                <a:solidFill>
                  <a:schemeClr val="lt1"/>
                </a:solidFill>
                <a:latin typeface="Lato"/>
                <a:ea typeface="Lato"/>
                <a:cs typeface="Lato"/>
                <a:sym typeface="Lato"/>
              </a:rPr>
              <a:t>Digital Consultant | Web Developer</a:t>
            </a:r>
            <a:endParaRPr i="1">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6"/>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t>Définition</a:t>
            </a:r>
            <a:endParaRPr sz="1000"/>
          </a:p>
        </p:txBody>
      </p:sp>
      <p:sp>
        <p:nvSpPr>
          <p:cNvPr id="307" name="Google Shape;307;p2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CI: Intégration Continue</a:t>
            </a:r>
            <a:endParaRPr/>
          </a:p>
        </p:txBody>
      </p:sp>
      <p:sp>
        <p:nvSpPr>
          <p:cNvPr id="308" name="Google Shape;308;p26"/>
          <p:cNvSpPr txBox="1"/>
          <p:nvPr>
            <p:ph idx="1" type="body"/>
          </p:nvPr>
        </p:nvSpPr>
        <p:spPr>
          <a:xfrm>
            <a:off x="1297500" y="2329550"/>
            <a:ext cx="5609700" cy="202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l'intégration continue est une pratique de développement logiciel dans laquelle les développeurs intègrent (fusionnent) fréquemment leurs modifications de code dans un </a:t>
            </a:r>
            <a:r>
              <a:rPr lang="en-GB">
                <a:solidFill>
                  <a:srgbClr val="FFFFFF"/>
                </a:solidFill>
              </a:rPr>
              <a:t>dépôt</a:t>
            </a:r>
            <a:r>
              <a:rPr lang="en-GB">
                <a:solidFill>
                  <a:srgbClr val="FFFFFF"/>
                </a:solidFill>
              </a:rPr>
              <a:t> central, généralement plusieurs fois par jour.</a:t>
            </a:r>
            <a:endParaRPr>
              <a:solidFill>
                <a:srgbClr val="FFFFFF"/>
              </a:solidFill>
            </a:endParaRPr>
          </a:p>
          <a:p>
            <a:pPr indent="0" lvl="0" marL="0" rtl="0" algn="l">
              <a:spcBef>
                <a:spcPts val="1600"/>
              </a:spcBef>
              <a:spcAft>
                <a:spcPts val="1600"/>
              </a:spcAft>
              <a:buNone/>
            </a:pPr>
            <a:r>
              <a:rPr lang="en-GB">
                <a:solidFill>
                  <a:srgbClr val="FFFFFF"/>
                </a:solidFill>
              </a:rPr>
              <a:t>Cette pratique permet d'identifier et de corriger les erreurs le plus tôt possible, ainsi que de garantir que toutes les modifications apportées au code sont compatibles les unes avec les autres.</a:t>
            </a:r>
            <a:endParaRPr/>
          </a:p>
        </p:txBody>
      </p:sp>
      <p:pic>
        <p:nvPicPr>
          <p:cNvPr id="309" name="Google Shape;309;p26"/>
          <p:cNvPicPr preferRelativeResize="0"/>
          <p:nvPr/>
        </p:nvPicPr>
        <p:blipFill rotWithShape="1">
          <a:blip r:embed="rId3">
            <a:alphaModFix/>
          </a:blip>
          <a:srcRect b="10" l="22721" r="1261" t="-1460"/>
          <a:stretch/>
        </p:blipFill>
        <p:spPr>
          <a:xfrm rot="10800000">
            <a:off x="6246000" y="-8"/>
            <a:ext cx="2898000" cy="2691600"/>
          </a:xfrm>
          <a:prstGeom prst="rtTriangl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7"/>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Les étapes de l’Intégration Continue</a:t>
            </a:r>
            <a:endParaRPr/>
          </a:p>
        </p:txBody>
      </p:sp>
      <p:sp>
        <p:nvSpPr>
          <p:cNvPr id="315" name="Google Shape;315;p27"/>
          <p:cNvSpPr txBox="1"/>
          <p:nvPr>
            <p:ph idx="1" type="body"/>
          </p:nvPr>
        </p:nvSpPr>
        <p:spPr>
          <a:xfrm>
            <a:off x="1297500" y="2329550"/>
            <a:ext cx="5609700" cy="2458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AutoNum type="arabicPeriod"/>
            </a:pPr>
            <a:r>
              <a:rPr lang="en-GB">
                <a:solidFill>
                  <a:srgbClr val="FFFFFF"/>
                </a:solidFill>
              </a:rPr>
              <a:t>Un développeur valide ses modifications de code dans un système de contrôle de version (Git par exemple).</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Un serveur CI récupère automatiquement le code et exécute des tests automatisés.</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Si les tests réussissent, le code est fusionné dans la branche principale.</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Si les tests échouent, le développeur est averti et doit corriger les erreurs avant que le code puisse être fusionné.</a:t>
            </a:r>
            <a:endParaRPr>
              <a:solidFill>
                <a:srgbClr val="FFFFFF"/>
              </a:solidFill>
            </a:endParaRPr>
          </a:p>
          <a:p>
            <a:pPr indent="0" lvl="0" marL="0" rtl="0" algn="l">
              <a:spcBef>
                <a:spcPts val="1600"/>
              </a:spcBef>
              <a:spcAft>
                <a:spcPts val="1600"/>
              </a:spcAft>
              <a:buNone/>
            </a:pPr>
            <a:r>
              <a:t/>
            </a:r>
            <a:endParaRPr>
              <a:solidFill>
                <a:srgbClr val="FFFFFF"/>
              </a:solidFill>
            </a:endParaRPr>
          </a:p>
        </p:txBody>
      </p:sp>
      <p:pic>
        <p:nvPicPr>
          <p:cNvPr id="316" name="Google Shape;316;p27"/>
          <p:cNvPicPr preferRelativeResize="0"/>
          <p:nvPr/>
        </p:nvPicPr>
        <p:blipFill rotWithShape="1">
          <a:blip r:embed="rId3">
            <a:alphaModFix/>
          </a:blip>
          <a:srcRect b="0" l="18343" r="18337" t="0"/>
          <a:stretch/>
        </p:blipFill>
        <p:spPr>
          <a:xfrm rot="10800000">
            <a:off x="6238025" y="7367"/>
            <a:ext cx="2898000" cy="2691600"/>
          </a:xfrm>
          <a:prstGeom prst="rtTriangl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8"/>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Les avantages de l’Intégration Continue</a:t>
            </a:r>
            <a:endParaRPr/>
          </a:p>
        </p:txBody>
      </p:sp>
      <p:sp>
        <p:nvSpPr>
          <p:cNvPr id="322" name="Google Shape;322;p28"/>
          <p:cNvSpPr txBox="1"/>
          <p:nvPr>
            <p:ph idx="1" type="body"/>
          </p:nvPr>
        </p:nvSpPr>
        <p:spPr>
          <a:xfrm>
            <a:off x="1297500" y="1872350"/>
            <a:ext cx="5609700" cy="327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Char char="●"/>
            </a:pPr>
            <a:r>
              <a:rPr b="1" lang="en-GB">
                <a:solidFill>
                  <a:srgbClr val="FFFFFF"/>
                </a:solidFill>
              </a:rPr>
              <a:t>Détection en avance des erreurs</a:t>
            </a:r>
            <a:r>
              <a:rPr lang="en-GB">
                <a:solidFill>
                  <a:srgbClr val="FFFFFF"/>
                </a:solidFill>
              </a:rPr>
              <a:t> : </a:t>
            </a:r>
            <a:r>
              <a:rPr lang="en-GB">
                <a:solidFill>
                  <a:srgbClr val="FFFFFF"/>
                </a:solidFill>
              </a:rPr>
              <a:t>CI permet d'i</a:t>
            </a:r>
            <a:r>
              <a:rPr lang="en-GB">
                <a:solidFill>
                  <a:srgbClr val="FFFFFF"/>
                </a:solidFill>
              </a:rPr>
              <a:t>dentifier et</a:t>
            </a:r>
            <a:r>
              <a:rPr lang="en-GB">
                <a:solidFill>
                  <a:srgbClr val="FFFFFF"/>
                </a:solidFill>
              </a:rPr>
              <a:t> de</a:t>
            </a:r>
            <a:r>
              <a:rPr lang="en-GB">
                <a:solidFill>
                  <a:srgbClr val="FFFFFF"/>
                </a:solidFill>
              </a:rPr>
              <a:t> corriger les erreurs plus tôt, lorsqu'elles sont plus faciles à corriger. Cela peut empêcher l’introduction d’erreurs dans l’environnement de production.</a:t>
            </a:r>
            <a:endParaRPr>
              <a:solidFill>
                <a:srgbClr val="FFFFFF"/>
              </a:solidFill>
            </a:endParaRPr>
          </a:p>
          <a:p>
            <a:pPr indent="-311150" lvl="0" marL="457200" rtl="0" algn="l">
              <a:spcBef>
                <a:spcPts val="0"/>
              </a:spcBef>
              <a:spcAft>
                <a:spcPts val="0"/>
              </a:spcAft>
              <a:buClr>
                <a:srgbClr val="FFFFFF"/>
              </a:buClr>
              <a:buSzPts val="1300"/>
              <a:buChar char="●"/>
            </a:pPr>
            <a:r>
              <a:rPr b="1" lang="en-GB">
                <a:solidFill>
                  <a:srgbClr val="FFFFFF"/>
                </a:solidFill>
              </a:rPr>
              <a:t>Qualité du code améliorée</a:t>
            </a:r>
            <a:r>
              <a:rPr lang="en-GB">
                <a:solidFill>
                  <a:srgbClr val="FFFFFF"/>
                </a:solidFill>
              </a:rPr>
              <a:t> : CI pe</a:t>
            </a:r>
            <a:r>
              <a:rPr lang="en-GB">
                <a:solidFill>
                  <a:srgbClr val="FFFFFF"/>
                </a:solidFill>
              </a:rPr>
              <a:t>rmet de g</a:t>
            </a:r>
            <a:r>
              <a:rPr lang="en-GB">
                <a:solidFill>
                  <a:srgbClr val="FFFFFF"/>
                </a:solidFill>
              </a:rPr>
              <a:t>arantir que toutes les modifications apportées au code sont compatibles les unes avec les autres. Cela peut améliorer la qualité globale du code.</a:t>
            </a:r>
            <a:endParaRPr>
              <a:solidFill>
                <a:srgbClr val="FFFFFF"/>
              </a:solidFill>
            </a:endParaRPr>
          </a:p>
          <a:p>
            <a:pPr indent="-311150" lvl="0" marL="457200" rtl="0" algn="l">
              <a:spcBef>
                <a:spcPts val="0"/>
              </a:spcBef>
              <a:spcAft>
                <a:spcPts val="0"/>
              </a:spcAft>
              <a:buClr>
                <a:srgbClr val="FFFFFF"/>
              </a:buClr>
              <a:buSzPts val="1300"/>
              <a:buChar char="●"/>
            </a:pPr>
            <a:r>
              <a:rPr b="1" lang="en-GB">
                <a:solidFill>
                  <a:srgbClr val="FFFFFF"/>
                </a:solidFill>
              </a:rPr>
              <a:t>Assurance de stabilité des versions </a:t>
            </a:r>
            <a:r>
              <a:rPr lang="en-GB">
                <a:solidFill>
                  <a:srgbClr val="FFFFFF"/>
                </a:solidFill>
              </a:rPr>
              <a:t>: CI peut contribuer à assurer la stabilité des versions en garantissant que le code est testé et fonctionne correctement avant son déploiement.</a:t>
            </a:r>
            <a:endParaRPr>
              <a:solidFill>
                <a:srgbClr val="FFFFFF"/>
              </a:solidFill>
            </a:endParaRPr>
          </a:p>
          <a:p>
            <a:pPr indent="-311150" lvl="0" marL="457200" rtl="0" algn="l">
              <a:spcBef>
                <a:spcPts val="0"/>
              </a:spcBef>
              <a:spcAft>
                <a:spcPts val="0"/>
              </a:spcAft>
              <a:buClr>
                <a:srgbClr val="FFFFFF"/>
              </a:buClr>
              <a:buSzPts val="1300"/>
              <a:buChar char="●"/>
            </a:pPr>
            <a:r>
              <a:rPr b="1" lang="en-GB">
                <a:solidFill>
                  <a:srgbClr val="FFFFFF"/>
                </a:solidFill>
              </a:rPr>
              <a:t>Temps de développement réduit</a:t>
            </a:r>
            <a:r>
              <a:rPr lang="en-GB">
                <a:solidFill>
                  <a:srgbClr val="FFFFFF"/>
                </a:solidFill>
              </a:rPr>
              <a:t> : CI peut contribuer à réduire le temps de développement en automatisant le processus de génération et de test.</a:t>
            </a:r>
            <a:endParaRPr>
              <a:solidFill>
                <a:srgbClr val="FFFFFF"/>
              </a:solidFill>
            </a:endParaRPr>
          </a:p>
          <a:p>
            <a:pPr indent="0" lvl="0" marL="0" rtl="0" algn="l">
              <a:spcBef>
                <a:spcPts val="1600"/>
              </a:spcBef>
              <a:spcAft>
                <a:spcPts val="0"/>
              </a:spcAft>
              <a:buNone/>
            </a:pPr>
            <a:r>
              <a:rPr lang="en-GB">
                <a:solidFill>
                  <a:srgbClr val="FFFFFF"/>
                </a:solidFill>
              </a:rPr>
              <a:t>Collaboration améliorée : CI peut contribuer à améliorer la collaboration en permettant aux développeurs de partager plus facilement du code et de travailler ensemble.</a:t>
            </a:r>
            <a:endParaRPr>
              <a:solidFill>
                <a:srgbClr val="FFFFFF"/>
              </a:solidFill>
            </a:endParaRPr>
          </a:p>
          <a:p>
            <a:pPr indent="0" lvl="0" marL="0" rtl="0" algn="l">
              <a:spcBef>
                <a:spcPts val="1600"/>
              </a:spcBef>
              <a:spcAft>
                <a:spcPts val="1600"/>
              </a:spcAft>
              <a:buNone/>
            </a:pPr>
            <a:r>
              <a:t/>
            </a:r>
            <a:endParaRPr>
              <a:solidFill>
                <a:srgbClr val="FFFFFF"/>
              </a:solidFill>
            </a:endParaRPr>
          </a:p>
        </p:txBody>
      </p:sp>
      <p:pic>
        <p:nvPicPr>
          <p:cNvPr id="323" name="Google Shape;323;p28"/>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9"/>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t>Définition</a:t>
            </a:r>
            <a:endParaRPr sz="1000"/>
          </a:p>
        </p:txBody>
      </p:sp>
      <p:sp>
        <p:nvSpPr>
          <p:cNvPr id="329" name="Google Shape;329;p29"/>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CI: Déploiement Continu</a:t>
            </a:r>
            <a:endParaRPr/>
          </a:p>
        </p:txBody>
      </p:sp>
      <p:sp>
        <p:nvSpPr>
          <p:cNvPr id="330" name="Google Shape;330;p29"/>
          <p:cNvSpPr txBox="1"/>
          <p:nvPr>
            <p:ph idx="1" type="body"/>
          </p:nvPr>
        </p:nvSpPr>
        <p:spPr>
          <a:xfrm>
            <a:off x="1297500" y="2329550"/>
            <a:ext cx="5609700" cy="202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Le déploiement continu (CD) est une pratique d'ingénierie logicielle dans laquelle les modifications de code sont automatiquement déployées en production après avoir été testées avec succès.</a:t>
            </a:r>
            <a:endParaRPr>
              <a:solidFill>
                <a:srgbClr val="FFFFFF"/>
              </a:solidFill>
            </a:endParaRPr>
          </a:p>
          <a:p>
            <a:pPr indent="0" lvl="0" marL="0" rtl="0" algn="l">
              <a:spcBef>
                <a:spcPts val="1600"/>
              </a:spcBef>
              <a:spcAft>
                <a:spcPts val="1600"/>
              </a:spcAft>
              <a:buNone/>
            </a:pPr>
            <a:r>
              <a:rPr lang="en-GB">
                <a:solidFill>
                  <a:srgbClr val="FFFFFF"/>
                </a:solidFill>
              </a:rPr>
              <a:t>Cette pratique permet de garantir que les nouvelles fonctionnalités et corrections de bugs sont disponibles pour les utilisateurs dès que possible.</a:t>
            </a:r>
            <a:endParaRPr/>
          </a:p>
        </p:txBody>
      </p:sp>
      <p:pic>
        <p:nvPicPr>
          <p:cNvPr id="331" name="Google Shape;331;p29"/>
          <p:cNvPicPr preferRelativeResize="0"/>
          <p:nvPr/>
        </p:nvPicPr>
        <p:blipFill rotWithShape="1">
          <a:blip r:embed="rId3">
            <a:alphaModFix/>
          </a:blip>
          <a:srcRect b="10" l="22721" r="1261" t="-1460"/>
          <a:stretch/>
        </p:blipFill>
        <p:spPr>
          <a:xfrm rot="10800000">
            <a:off x="6246000" y="-8"/>
            <a:ext cx="2898000" cy="2691600"/>
          </a:xfrm>
          <a:prstGeom prst="rtTriangle">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0"/>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Les étapes du Déploiement Continu</a:t>
            </a:r>
            <a:endParaRPr/>
          </a:p>
        </p:txBody>
      </p:sp>
      <p:sp>
        <p:nvSpPr>
          <p:cNvPr id="337" name="Google Shape;337;p30"/>
          <p:cNvSpPr txBox="1"/>
          <p:nvPr>
            <p:ph idx="1" type="body"/>
          </p:nvPr>
        </p:nvSpPr>
        <p:spPr>
          <a:xfrm>
            <a:off x="1297500" y="2329550"/>
            <a:ext cx="5609700" cy="2458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AutoNum type="arabicPeriod"/>
            </a:pPr>
            <a:r>
              <a:rPr lang="en-GB">
                <a:solidFill>
                  <a:srgbClr val="FFFFFF"/>
                </a:solidFill>
              </a:rPr>
              <a:t>Un développeur valide ses modifications de code dans un système de contrôle de version (VCS).</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Un serveur CI récupère automatiquement le code et exécute des tests automatisés.</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Si les tests réussissent, le code est déployé dans un environnement intermédiaire.</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Le code est ensuite testé manuellement dans l'environnement de test.</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Si les tests réussissent, le code est déployé en production.</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pic>
        <p:nvPicPr>
          <p:cNvPr id="338" name="Google Shape;338;p30"/>
          <p:cNvPicPr preferRelativeResize="0"/>
          <p:nvPr/>
        </p:nvPicPr>
        <p:blipFill rotWithShape="1">
          <a:blip r:embed="rId3">
            <a:alphaModFix/>
          </a:blip>
          <a:srcRect b="0" l="18343" r="18337" t="0"/>
          <a:stretch/>
        </p:blipFill>
        <p:spPr>
          <a:xfrm rot="10800000">
            <a:off x="6238025" y="7367"/>
            <a:ext cx="2898000" cy="2691600"/>
          </a:xfrm>
          <a:prstGeom prst="rtTriangl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1"/>
          <p:cNvSpPr txBox="1"/>
          <p:nvPr>
            <p:ph idx="1" type="body"/>
          </p:nvPr>
        </p:nvSpPr>
        <p:spPr>
          <a:xfrm>
            <a:off x="1226350" y="1872300"/>
            <a:ext cx="7139400" cy="327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Char char="●"/>
            </a:pPr>
            <a:r>
              <a:rPr b="1" lang="en-GB">
                <a:solidFill>
                  <a:srgbClr val="FFFFFF"/>
                </a:solidFill>
              </a:rPr>
              <a:t>Délai de commercialisation plus rapide</a:t>
            </a:r>
            <a:r>
              <a:rPr lang="en-GB">
                <a:solidFill>
                  <a:srgbClr val="FFFFFF"/>
                </a:solidFill>
              </a:rPr>
              <a:t> : le CD peut contribuer à réduire le temps nécessaire pour fournir aux utilisateurs de nouvelles fonctionnalités et des corrections de bugs. Cela peut donner à votre entreprise un avantage concurrentiel.</a:t>
            </a:r>
            <a:endParaRPr>
              <a:solidFill>
                <a:srgbClr val="FFFFFF"/>
              </a:solidFill>
            </a:endParaRPr>
          </a:p>
          <a:p>
            <a:pPr indent="-311150" lvl="0" marL="457200" rtl="0" algn="l">
              <a:spcBef>
                <a:spcPts val="0"/>
              </a:spcBef>
              <a:spcAft>
                <a:spcPts val="0"/>
              </a:spcAft>
              <a:buClr>
                <a:srgbClr val="FFFFFF"/>
              </a:buClr>
              <a:buSzPts val="1300"/>
              <a:buChar char="●"/>
            </a:pPr>
            <a:r>
              <a:rPr b="1" lang="en-GB">
                <a:solidFill>
                  <a:srgbClr val="FFFFFF"/>
                </a:solidFill>
              </a:rPr>
              <a:t>Qualité améliorée</a:t>
            </a:r>
            <a:r>
              <a:rPr lang="en-GB">
                <a:solidFill>
                  <a:srgbClr val="FFFFFF"/>
                </a:solidFill>
              </a:rPr>
              <a:t> : le CD permet de garantir que les nouvelles fonctionnalités et les corrections de bugs sont déployées en production avec un haut degré de qualité. Cela peut aider à réduire le nombre de bugs et d’erreurs dans votre logiciel.</a:t>
            </a:r>
            <a:endParaRPr>
              <a:solidFill>
                <a:srgbClr val="FFFFFF"/>
              </a:solidFill>
            </a:endParaRPr>
          </a:p>
          <a:p>
            <a:pPr indent="-311150" lvl="0" marL="457200" rtl="0" algn="l">
              <a:spcBef>
                <a:spcPts val="0"/>
              </a:spcBef>
              <a:spcAft>
                <a:spcPts val="0"/>
              </a:spcAft>
              <a:buClr>
                <a:srgbClr val="FFFFFF"/>
              </a:buClr>
              <a:buSzPts val="1300"/>
              <a:buChar char="●"/>
            </a:pPr>
            <a:r>
              <a:rPr b="1" lang="en-GB">
                <a:solidFill>
                  <a:srgbClr val="FFFFFF"/>
                </a:solidFill>
              </a:rPr>
              <a:t>Fiabilité accrue</a:t>
            </a:r>
            <a:r>
              <a:rPr lang="en-GB">
                <a:solidFill>
                  <a:srgbClr val="FFFFFF"/>
                </a:solidFill>
              </a:rPr>
              <a:t> : le CD contribue à garantir la fiabilité et la stabilité de votre logiciel. Cela peut contribuer à réduire le nombre de pannes et de temps d’arrêt.</a:t>
            </a:r>
            <a:endParaRPr>
              <a:solidFill>
                <a:srgbClr val="FFFFFF"/>
              </a:solidFill>
            </a:endParaRPr>
          </a:p>
          <a:p>
            <a:pPr indent="-311150" lvl="0" marL="457200" rtl="0" algn="l">
              <a:spcBef>
                <a:spcPts val="0"/>
              </a:spcBef>
              <a:spcAft>
                <a:spcPts val="0"/>
              </a:spcAft>
              <a:buClr>
                <a:srgbClr val="FFFFFF"/>
              </a:buClr>
              <a:buSzPts val="1300"/>
              <a:buChar char="●"/>
            </a:pPr>
            <a:r>
              <a:rPr b="1" lang="en-GB">
                <a:solidFill>
                  <a:srgbClr val="FFFFFF"/>
                </a:solidFill>
              </a:rPr>
              <a:t>Coûts réduits</a:t>
            </a:r>
            <a:r>
              <a:rPr lang="en-GB">
                <a:solidFill>
                  <a:srgbClr val="FFFFFF"/>
                </a:solidFill>
              </a:rPr>
              <a:t> : le CD peut aider à réduire les coûts associés au développement et à la maintenance des logiciels. Cela peut être réalisé en automatisant le processus de création et de déploiement, ainsi qu'en réduisant le nombre de tests manuels à effectuer.</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
        <p:nvSpPr>
          <p:cNvPr id="344" name="Google Shape;344;p31"/>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Les avantages du Déploiement Continue</a:t>
            </a:r>
            <a:endParaRPr/>
          </a:p>
        </p:txBody>
      </p:sp>
      <p:pic>
        <p:nvPicPr>
          <p:cNvPr id="345" name="Google Shape;345;p31"/>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Prochainement</a:t>
            </a:r>
            <a:endParaRPr/>
          </a:p>
        </p:txBody>
      </p:sp>
      <p:sp>
        <p:nvSpPr>
          <p:cNvPr id="351" name="Google Shape;351;p32"/>
          <p:cNvSpPr txBox="1"/>
          <p:nvPr>
            <p:ph idx="1" type="body"/>
          </p:nvPr>
        </p:nvSpPr>
        <p:spPr>
          <a:xfrm>
            <a:off x="1297500" y="1567550"/>
            <a:ext cx="7038900" cy="14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Le CI/CD repose sur un usage intensif des outils de contrôle de version comme Git et SVN. Pour bien comprendre le CI/CD et le mettre en place, une connaissance de ces outils est nécessaire.</a:t>
            </a:r>
            <a:endParaRPr>
              <a:solidFill>
                <a:srgbClr val="FFFFFF"/>
              </a:solidFill>
            </a:endParaRPr>
          </a:p>
          <a:p>
            <a:pPr indent="0" lvl="0" marL="0" rtl="0" algn="l">
              <a:spcBef>
                <a:spcPts val="1600"/>
              </a:spcBef>
              <a:spcAft>
                <a:spcPts val="0"/>
              </a:spcAft>
              <a:buNone/>
            </a:pPr>
            <a:r>
              <a:rPr lang="en-GB">
                <a:solidFill>
                  <a:srgbClr val="FFFFFF"/>
                </a:solidFill>
              </a:rPr>
              <a:t>Au cours des prochaines lessons, nous étudierons le  contrôle de version ainsi que la collaboration avec Git.</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Merci pour votre attention.</a:t>
            </a:r>
            <a:endParaRPr/>
          </a:p>
        </p:txBody>
      </p:sp>
      <p:sp>
        <p:nvSpPr>
          <p:cNvPr id="357" name="Google Shape;357;p33"/>
          <p:cNvSpPr txBox="1"/>
          <p:nvPr>
            <p:ph type="title"/>
          </p:nvPr>
        </p:nvSpPr>
        <p:spPr>
          <a:xfrm>
            <a:off x="1297500" y="2126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Avez-vous des questions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 À-propos du cours</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Aperçu</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437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Sujets abordés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69277"/>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GB">
                <a:solidFill>
                  <a:srgbClr val="CACACA"/>
                </a:solidFill>
                <a:latin typeface="Montserrat"/>
                <a:ea typeface="Montserrat"/>
                <a:cs typeface="Montserrat"/>
                <a:sym typeface="Montserrat"/>
              </a:rPr>
              <a:t>Prérequis</a:t>
            </a:r>
            <a:endParaRPr sz="1800">
              <a:solidFill>
                <a:srgbClr val="CACACA"/>
              </a:solidFill>
              <a:latin typeface="Average"/>
              <a:ea typeface="Average"/>
              <a:cs typeface="Average"/>
              <a:sym typeface="Average"/>
            </a:endParaRPr>
          </a:p>
        </p:txBody>
      </p:sp>
      <p:sp>
        <p:nvSpPr>
          <p:cNvPr id="238" name="Google Shape;238;p18"/>
          <p:cNvSpPr txBox="1"/>
          <p:nvPr/>
        </p:nvSpPr>
        <p:spPr>
          <a:xfrm>
            <a:off x="1294300" y="30947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Matériel</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Aperçu</a:t>
            </a:r>
            <a:endParaRPr/>
          </a:p>
        </p:txBody>
      </p:sp>
      <p:sp>
        <p:nvSpPr>
          <p:cNvPr id="244" name="Google Shape;244;p19"/>
          <p:cNvSpPr txBox="1"/>
          <p:nvPr>
            <p:ph idx="1" type="body"/>
          </p:nvPr>
        </p:nvSpPr>
        <p:spPr>
          <a:xfrm>
            <a:off x="1297500" y="10491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Ce cours vous présentera les concepts et les pratiques de l'intégration continue et du déploiement continu (CI/CD).</a:t>
            </a:r>
            <a:endParaRPr/>
          </a:p>
          <a:p>
            <a:pPr indent="0" lvl="0" marL="0" rtl="0" algn="l">
              <a:spcBef>
                <a:spcPts val="1600"/>
              </a:spcBef>
              <a:spcAft>
                <a:spcPts val="0"/>
              </a:spcAft>
              <a:buNone/>
            </a:pPr>
            <a:r>
              <a:rPr lang="en-GB"/>
              <a:t>Vous apprendrez à automatiser le processus de développement logiciel, depuis la création et le test du code jusqu'à son déploiement en production.</a:t>
            </a:r>
            <a:endParaRPr/>
          </a:p>
          <a:p>
            <a:pPr indent="0" lvl="0" marL="0" rtl="0" algn="l">
              <a:spcBef>
                <a:spcPts val="1600"/>
              </a:spcBef>
              <a:spcAft>
                <a:spcPts val="0"/>
              </a:spcAft>
              <a:buNone/>
            </a:pPr>
            <a:r>
              <a:rPr lang="en-GB"/>
              <a:t>A la fin de ce cours, vous serez capable de :</a:t>
            </a:r>
            <a:endParaRPr/>
          </a:p>
          <a:p>
            <a:pPr indent="-311150" lvl="0" marL="457200" rtl="0" algn="l">
              <a:spcBef>
                <a:spcPts val="1600"/>
              </a:spcBef>
              <a:spcAft>
                <a:spcPts val="0"/>
              </a:spcAft>
              <a:buSzPts val="1300"/>
              <a:buChar char="●"/>
            </a:pPr>
            <a:r>
              <a:rPr lang="en-GB"/>
              <a:t>Comprendre  le CI/CD</a:t>
            </a:r>
            <a:endParaRPr/>
          </a:p>
          <a:p>
            <a:pPr indent="-311150" lvl="0" marL="457200" rtl="0" algn="l">
              <a:spcBef>
                <a:spcPts val="0"/>
              </a:spcBef>
              <a:spcAft>
                <a:spcPts val="0"/>
              </a:spcAft>
              <a:buSzPts val="1300"/>
              <a:buChar char="●"/>
            </a:pPr>
            <a:r>
              <a:rPr lang="en-GB"/>
              <a:t>Expliquer les avantages du CI/CD</a:t>
            </a:r>
            <a:endParaRPr/>
          </a:p>
          <a:p>
            <a:pPr indent="-311150" lvl="0" marL="457200" rtl="0" algn="l">
              <a:spcBef>
                <a:spcPts val="0"/>
              </a:spcBef>
              <a:spcAft>
                <a:spcPts val="0"/>
              </a:spcAft>
              <a:buSzPts val="1300"/>
              <a:buChar char="●"/>
            </a:pPr>
            <a:r>
              <a:rPr lang="en-GB"/>
              <a:t>Utiliser Git pour gérer les versions d’un code source</a:t>
            </a:r>
            <a:endParaRPr/>
          </a:p>
          <a:p>
            <a:pPr indent="-311150" lvl="0" marL="457200" rtl="0" algn="l">
              <a:spcBef>
                <a:spcPts val="0"/>
              </a:spcBef>
              <a:spcAft>
                <a:spcPts val="0"/>
              </a:spcAft>
              <a:buSzPts val="1300"/>
              <a:buChar char="●"/>
            </a:pPr>
            <a:r>
              <a:rPr lang="en-GB"/>
              <a:t>Mettre en œuvre un pipeline CI/CD à l'aide d'une variété d'outils</a:t>
            </a:r>
            <a:endParaRPr/>
          </a:p>
          <a:p>
            <a:pPr indent="-311150" lvl="0" marL="457200" rtl="0" algn="l">
              <a:spcBef>
                <a:spcPts val="0"/>
              </a:spcBef>
              <a:spcAft>
                <a:spcPts val="0"/>
              </a:spcAft>
              <a:buSzPts val="1300"/>
              <a:buChar char="●"/>
            </a:pPr>
            <a:r>
              <a:rPr lang="en-GB"/>
              <a:t>Déboguer et corriger les pipelines CI/CD</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Sujets abordés</a:t>
            </a:r>
            <a:endParaRPr/>
          </a:p>
        </p:txBody>
      </p:sp>
      <p:sp>
        <p:nvSpPr>
          <p:cNvPr id="250" name="Google Shape;250;p20"/>
          <p:cNvSpPr txBox="1"/>
          <p:nvPr/>
        </p:nvSpPr>
        <p:spPr>
          <a:xfrm>
            <a:off x="1433275" y="1097825"/>
            <a:ext cx="6963000" cy="3700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sz="2200">
                <a:solidFill>
                  <a:schemeClr val="lt1"/>
                </a:solidFill>
                <a:latin typeface="Lato"/>
                <a:ea typeface="Lato"/>
                <a:cs typeface="Lato"/>
                <a:sym typeface="Lato"/>
              </a:rPr>
              <a:t>01</a:t>
            </a:r>
            <a:r>
              <a:rPr lang="en-GB">
                <a:solidFill>
                  <a:schemeClr val="lt1"/>
                </a:solidFill>
                <a:latin typeface="Lato"/>
                <a:ea typeface="Lato"/>
                <a:cs typeface="Lato"/>
                <a:sym typeface="Lato"/>
              </a:rPr>
              <a:t>	Introduction au CI/CD</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02</a:t>
            </a:r>
            <a:r>
              <a:rPr lang="en-GB">
                <a:solidFill>
                  <a:schemeClr val="lt1"/>
                </a:solidFill>
                <a:latin typeface="Lato"/>
                <a:ea typeface="Lato"/>
                <a:cs typeface="Lato"/>
                <a:sym typeface="Lato"/>
              </a:rPr>
              <a:t>	Gérer les versions d’un code source</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03</a:t>
            </a:r>
            <a:r>
              <a:rPr lang="en-GB">
                <a:solidFill>
                  <a:schemeClr val="lt1"/>
                </a:solidFill>
                <a:latin typeface="Lato"/>
                <a:ea typeface="Lato"/>
                <a:cs typeface="Lato"/>
                <a:sym typeface="Lato"/>
              </a:rPr>
              <a:t>	Les étapes de CI/CD</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04</a:t>
            </a:r>
            <a:r>
              <a:rPr lang="en-GB">
                <a:solidFill>
                  <a:schemeClr val="lt1"/>
                </a:solidFill>
                <a:latin typeface="Lato"/>
                <a:ea typeface="Lato"/>
                <a:cs typeface="Lato"/>
                <a:sym typeface="Lato"/>
              </a:rPr>
              <a:t>	Les outils de CI/CD</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05</a:t>
            </a:r>
            <a:r>
              <a:rPr lang="en-GB">
                <a:solidFill>
                  <a:schemeClr val="lt1"/>
                </a:solidFill>
                <a:latin typeface="Lato"/>
                <a:ea typeface="Lato"/>
                <a:cs typeface="Lato"/>
                <a:sym typeface="Lato"/>
              </a:rPr>
              <a:t>	Intégration continue avec Github Actions</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sz="2000">
                <a:solidFill>
                  <a:schemeClr val="lt1"/>
                </a:solidFill>
                <a:latin typeface="Lato"/>
                <a:ea typeface="Lato"/>
                <a:cs typeface="Lato"/>
                <a:sym typeface="Lato"/>
              </a:rPr>
              <a:t>06</a:t>
            </a:r>
            <a:r>
              <a:rPr lang="en-GB">
                <a:solidFill>
                  <a:schemeClr val="lt1"/>
                </a:solidFill>
                <a:latin typeface="Lato"/>
                <a:ea typeface="Lato"/>
                <a:cs typeface="Lato"/>
                <a:sym typeface="Lato"/>
              </a:rPr>
              <a:t>	Déploiement continu avec Github Actions</a:t>
            </a:r>
            <a:endParaRPr>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Prérequis</a:t>
            </a:r>
            <a:endParaRPr/>
          </a:p>
        </p:txBody>
      </p:sp>
      <p:sp>
        <p:nvSpPr>
          <p:cNvPr id="256" name="Google Shape;256;p21"/>
          <p:cNvSpPr txBox="1"/>
          <p:nvPr>
            <p:ph idx="1" type="body"/>
          </p:nvPr>
        </p:nvSpPr>
        <p:spPr>
          <a:xfrm>
            <a:off x="1924025" y="1028800"/>
            <a:ext cx="4318500" cy="465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Arial"/>
                <a:ea typeface="Arial"/>
                <a:cs typeface="Arial"/>
                <a:sym typeface="Arial"/>
              </a:rPr>
              <a:t>Notions de base en programmation logicielle.</a:t>
            </a:r>
            <a:endParaRPr/>
          </a:p>
        </p:txBody>
      </p:sp>
      <p:sp>
        <p:nvSpPr>
          <p:cNvPr id="257" name="Google Shape;257;p21"/>
          <p:cNvSpPr txBox="1"/>
          <p:nvPr>
            <p:ph type="title"/>
          </p:nvPr>
        </p:nvSpPr>
        <p:spPr>
          <a:xfrm>
            <a:off x="1531225" y="1755800"/>
            <a:ext cx="7038900" cy="51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GB"/>
              <a:t>Matériel</a:t>
            </a:r>
            <a:endParaRPr/>
          </a:p>
        </p:txBody>
      </p:sp>
      <p:sp>
        <p:nvSpPr>
          <p:cNvPr id="258" name="Google Shape;258;p21"/>
          <p:cNvSpPr txBox="1"/>
          <p:nvPr>
            <p:ph idx="1" type="body"/>
          </p:nvPr>
        </p:nvSpPr>
        <p:spPr>
          <a:xfrm>
            <a:off x="4236450" y="2441675"/>
            <a:ext cx="4318500" cy="20715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a:latin typeface="Arial"/>
                <a:ea typeface="Arial"/>
                <a:cs typeface="Arial"/>
                <a:sym typeface="Arial"/>
              </a:rPr>
              <a:t>Il est fortement recommandé à chaque étudiant(e) de disposer d’un ordinateur portable avec une mémoire vive idéale de 8+ Go (minimale de 4 Go).</a:t>
            </a:r>
            <a:endParaRPr>
              <a:latin typeface="Arial"/>
              <a:ea typeface="Arial"/>
              <a:cs typeface="Arial"/>
              <a:sym typeface="Arial"/>
            </a:endParaRPr>
          </a:p>
          <a:p>
            <a:pPr indent="0" lvl="0" marL="0" rtl="0" algn="r">
              <a:spcBef>
                <a:spcPts val="1600"/>
              </a:spcBef>
              <a:spcAft>
                <a:spcPts val="0"/>
              </a:spcAft>
              <a:buNone/>
            </a:pPr>
            <a:r>
              <a:rPr lang="en-GB">
                <a:latin typeface="Arial"/>
                <a:ea typeface="Arial"/>
                <a:cs typeface="Arial"/>
                <a:sym typeface="Arial"/>
              </a:rPr>
              <a:t>Il pourra être demandé aux étudiants de créer des comptes sur les différents services qui seront utilisés pour mettre en place des CI/CD.</a:t>
            </a:r>
            <a:endParaRPr>
              <a:latin typeface="Arial"/>
              <a:ea typeface="Arial"/>
              <a:cs typeface="Arial"/>
              <a:sym typeface="Arial"/>
            </a:endParaRPr>
          </a:p>
          <a:p>
            <a:pPr indent="0" lvl="0" marL="0" rtl="0" algn="r">
              <a:spcBef>
                <a:spcPts val="1600"/>
              </a:spcBef>
              <a:spcAft>
                <a:spcPts val="1600"/>
              </a:spcAft>
              <a:buNone/>
            </a:pPr>
            <a:r>
              <a:t/>
            </a:r>
            <a:endParaRPr>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1297500" y="393750"/>
            <a:ext cx="5743200" cy="10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 Intégration Continue et Déploiement Continu</a:t>
            </a:r>
            <a:endParaRPr/>
          </a:p>
        </p:txBody>
      </p:sp>
      <p:sp>
        <p:nvSpPr>
          <p:cNvPr id="264" name="Google Shape;264;p22"/>
          <p:cNvSpPr txBox="1"/>
          <p:nvPr/>
        </p:nvSpPr>
        <p:spPr>
          <a:xfrm>
            <a:off x="396425" y="1443425"/>
            <a:ext cx="3001800" cy="100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C’est quoi le CI/CD</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Objectif et avantages du CI/CD</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Outils de CI/CD</a:t>
            </a:r>
            <a:endParaRPr>
              <a:solidFill>
                <a:srgbClr val="CACACA"/>
              </a:solidFill>
              <a:latin typeface="Montserrat"/>
              <a:ea typeface="Montserrat"/>
              <a:cs typeface="Montserrat"/>
              <a:sym typeface="Montserrat"/>
            </a:endParaRPr>
          </a:p>
        </p:txBody>
      </p:sp>
      <p:sp>
        <p:nvSpPr>
          <p:cNvPr id="265" name="Google Shape;265;p22"/>
          <p:cNvSpPr txBox="1"/>
          <p:nvPr/>
        </p:nvSpPr>
        <p:spPr>
          <a:xfrm>
            <a:off x="3887750" y="2950300"/>
            <a:ext cx="3001800" cy="225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CD: Déploiement Continu</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Définition</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Étapes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Avantages</a:t>
            </a:r>
            <a:endParaRPr>
              <a:solidFill>
                <a:srgbClr val="CACACA"/>
              </a:solidFill>
              <a:latin typeface="Montserrat"/>
              <a:ea typeface="Montserrat"/>
              <a:cs typeface="Montserrat"/>
              <a:sym typeface="Montserrat"/>
            </a:endParaRPr>
          </a:p>
        </p:txBody>
      </p:sp>
      <p:sp>
        <p:nvSpPr>
          <p:cNvPr id="266" name="Google Shape;266;p22"/>
          <p:cNvSpPr txBox="1"/>
          <p:nvPr/>
        </p:nvSpPr>
        <p:spPr>
          <a:xfrm>
            <a:off x="411550" y="2950300"/>
            <a:ext cx="3001800" cy="225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CI: Intégration Continue</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Définition</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Étapes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	Avantages</a:t>
            </a:r>
            <a:endParaRPr>
              <a:solidFill>
                <a:srgbClr val="CACACA"/>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t>Définition</a:t>
            </a:r>
            <a:endParaRPr sz="1000"/>
          </a:p>
        </p:txBody>
      </p:sp>
      <p:sp>
        <p:nvSpPr>
          <p:cNvPr id="272" name="Google Shape;272;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CI/CD</a:t>
            </a:r>
            <a:endParaRPr/>
          </a:p>
        </p:txBody>
      </p:sp>
      <p:sp>
        <p:nvSpPr>
          <p:cNvPr id="273" name="Google Shape;273;p23"/>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CI/CD est un ensemble de pratiques qui automatisent le processus de développement logiciel, depuis la création et le test du code jusqu'à son déploiement en production.</a:t>
            </a:r>
            <a:endParaRPr/>
          </a:p>
        </p:txBody>
      </p:sp>
      <p:sp>
        <p:nvSpPr>
          <p:cNvPr id="274" name="Google Shape;274;p23"/>
          <p:cNvSpPr txBox="1"/>
          <p:nvPr/>
        </p:nvSpPr>
        <p:spPr>
          <a:xfrm>
            <a:off x="1386686" y="33513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CODE</a:t>
            </a:r>
            <a:endParaRPr sz="1000">
              <a:solidFill>
                <a:srgbClr val="FFFFFF"/>
              </a:solidFill>
              <a:latin typeface="Roboto"/>
              <a:ea typeface="Roboto"/>
              <a:cs typeface="Roboto"/>
              <a:sym typeface="Roboto"/>
            </a:endParaRPr>
          </a:p>
        </p:txBody>
      </p:sp>
      <p:sp>
        <p:nvSpPr>
          <p:cNvPr id="275" name="Google Shape;275;p23"/>
          <p:cNvSpPr txBox="1"/>
          <p:nvPr/>
        </p:nvSpPr>
        <p:spPr>
          <a:xfrm>
            <a:off x="1386686" y="3764224"/>
            <a:ext cx="11667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t/>
            </a:r>
            <a:endParaRPr sz="800">
              <a:solidFill>
                <a:srgbClr val="FFFFFF"/>
              </a:solidFill>
              <a:latin typeface="Roboto"/>
              <a:ea typeface="Roboto"/>
              <a:cs typeface="Roboto"/>
              <a:sym typeface="Roboto"/>
            </a:endParaRPr>
          </a:p>
        </p:txBody>
      </p:sp>
      <p:sp>
        <p:nvSpPr>
          <p:cNvPr id="276" name="Google Shape;276;p23"/>
          <p:cNvSpPr txBox="1"/>
          <p:nvPr/>
        </p:nvSpPr>
        <p:spPr>
          <a:xfrm>
            <a:off x="2530996" y="33513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a:t>
            </a:r>
            <a:endParaRPr sz="1000">
              <a:solidFill>
                <a:srgbClr val="FFFFFF"/>
              </a:solidFill>
              <a:latin typeface="Roboto"/>
              <a:ea typeface="Roboto"/>
              <a:cs typeface="Roboto"/>
              <a:sym typeface="Roboto"/>
            </a:endParaRPr>
          </a:p>
        </p:txBody>
      </p:sp>
      <p:sp>
        <p:nvSpPr>
          <p:cNvPr id="277" name="Google Shape;277;p23"/>
          <p:cNvSpPr txBox="1"/>
          <p:nvPr/>
        </p:nvSpPr>
        <p:spPr>
          <a:xfrm>
            <a:off x="3667504" y="33513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TEST</a:t>
            </a:r>
            <a:endParaRPr sz="1000">
              <a:solidFill>
                <a:srgbClr val="FFFFFF"/>
              </a:solidFill>
              <a:latin typeface="Roboto"/>
              <a:ea typeface="Roboto"/>
              <a:cs typeface="Roboto"/>
              <a:sym typeface="Roboto"/>
            </a:endParaRPr>
          </a:p>
        </p:txBody>
      </p:sp>
      <p:sp>
        <p:nvSpPr>
          <p:cNvPr id="278" name="Google Shape;278;p23"/>
          <p:cNvSpPr txBox="1"/>
          <p:nvPr/>
        </p:nvSpPr>
        <p:spPr>
          <a:xfrm>
            <a:off x="4801259" y="33513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DEPLOY</a:t>
            </a:r>
            <a:endParaRPr sz="1000">
              <a:solidFill>
                <a:schemeClr val="lt1"/>
              </a:solidFill>
              <a:latin typeface="Roboto"/>
              <a:ea typeface="Roboto"/>
              <a:cs typeface="Roboto"/>
              <a:sym typeface="Roboto"/>
            </a:endParaRPr>
          </a:p>
        </p:txBody>
      </p:sp>
      <p:sp>
        <p:nvSpPr>
          <p:cNvPr id="279" name="Google Shape;279;p23"/>
          <p:cNvSpPr/>
          <p:nvPr/>
        </p:nvSpPr>
        <p:spPr>
          <a:xfrm flipH="1">
            <a:off x="1456648" y="30729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0" name="Google Shape;280;p23"/>
          <p:cNvSpPr/>
          <p:nvPr/>
        </p:nvSpPr>
        <p:spPr>
          <a:xfrm>
            <a:off x="1456275" y="32144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1" name="Google Shape;281;p23"/>
          <p:cNvSpPr/>
          <p:nvPr/>
        </p:nvSpPr>
        <p:spPr>
          <a:xfrm flipH="1">
            <a:off x="2550305" y="30729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282" name="Google Shape;282;p23"/>
          <p:cNvSpPr/>
          <p:nvPr/>
        </p:nvSpPr>
        <p:spPr>
          <a:xfrm>
            <a:off x="2549932" y="32144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3" name="Google Shape;283;p23"/>
          <p:cNvSpPr/>
          <p:nvPr/>
        </p:nvSpPr>
        <p:spPr>
          <a:xfrm flipH="1">
            <a:off x="3644511" y="30729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4" name="Google Shape;284;p23"/>
          <p:cNvSpPr/>
          <p:nvPr/>
        </p:nvSpPr>
        <p:spPr>
          <a:xfrm>
            <a:off x="3644138" y="32144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5" name="Google Shape;285;p23"/>
          <p:cNvSpPr/>
          <p:nvPr/>
        </p:nvSpPr>
        <p:spPr>
          <a:xfrm flipH="1">
            <a:off x="4736074" y="30729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6" name="Google Shape;286;p23"/>
          <p:cNvSpPr/>
          <p:nvPr/>
        </p:nvSpPr>
        <p:spPr>
          <a:xfrm>
            <a:off x="4735701" y="32144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pic>
        <p:nvPicPr>
          <p:cNvPr id="287" name="Google Shape;287;p23"/>
          <p:cNvPicPr preferRelativeResize="0"/>
          <p:nvPr/>
        </p:nvPicPr>
        <p:blipFill rotWithShape="1">
          <a:blip r:embed="rId3">
            <a:alphaModFix/>
          </a:blip>
          <a:srcRect b="10" l="22721" r="1261" t="-1460"/>
          <a:stretch/>
        </p:blipFill>
        <p:spPr>
          <a:xfrm rot="10800000">
            <a:off x="6246000" y="-8"/>
            <a:ext cx="2898000" cy="2691600"/>
          </a:xfrm>
          <a:prstGeom prst="rtTriangl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Objectifs et avantages du </a:t>
            </a:r>
            <a:r>
              <a:rPr lang="en-GB"/>
              <a:t>CI/CD</a:t>
            </a:r>
            <a:endParaRPr/>
          </a:p>
        </p:txBody>
      </p:sp>
      <p:sp>
        <p:nvSpPr>
          <p:cNvPr id="293" name="Google Shape;293;p24"/>
          <p:cNvSpPr txBox="1"/>
          <p:nvPr>
            <p:ph idx="1" type="body"/>
          </p:nvPr>
        </p:nvSpPr>
        <p:spPr>
          <a:xfrm>
            <a:off x="1297500" y="15675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L'objectif du CI/CD est de raccourcir le cycle de développement et d'améliorer la qualité des logiciels.</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GB"/>
              <a:t>Avantages :</a:t>
            </a:r>
            <a:endParaRPr/>
          </a:p>
          <a:p>
            <a:pPr indent="-311150" lvl="0" marL="457200" rtl="0" algn="l">
              <a:spcBef>
                <a:spcPts val="1600"/>
              </a:spcBef>
              <a:spcAft>
                <a:spcPts val="0"/>
              </a:spcAft>
              <a:buSzPts val="1300"/>
              <a:buChar char="●"/>
            </a:pPr>
            <a:r>
              <a:rPr lang="en-GB"/>
              <a:t>Réduire le risque d’erreurs</a:t>
            </a:r>
            <a:endParaRPr/>
          </a:p>
          <a:p>
            <a:pPr indent="-311150" lvl="0" marL="457200" rtl="0" algn="l">
              <a:spcBef>
                <a:spcPts val="0"/>
              </a:spcBef>
              <a:spcAft>
                <a:spcPts val="0"/>
              </a:spcAft>
              <a:buSzPts val="1300"/>
              <a:buChar char="●"/>
            </a:pPr>
            <a:r>
              <a:rPr lang="en-GB"/>
              <a:t>Améliorer la rapidité de livraison</a:t>
            </a:r>
            <a:endParaRPr/>
          </a:p>
          <a:p>
            <a:pPr indent="-311150" lvl="0" marL="457200" rtl="0" algn="l">
              <a:spcBef>
                <a:spcPts val="0"/>
              </a:spcBef>
              <a:spcAft>
                <a:spcPts val="0"/>
              </a:spcAft>
              <a:buSzPts val="1300"/>
              <a:buChar char="●"/>
            </a:pPr>
            <a:r>
              <a:rPr lang="en-GB"/>
              <a:t>Augmenter la fiabilité des logiciels</a:t>
            </a:r>
            <a:endParaRPr/>
          </a:p>
          <a:p>
            <a:pPr indent="-311150" lvl="0" marL="457200" rtl="0" algn="l">
              <a:spcBef>
                <a:spcPts val="0"/>
              </a:spcBef>
              <a:spcAft>
                <a:spcPts val="0"/>
              </a:spcAft>
              <a:buSzPts val="1300"/>
              <a:buChar char="●"/>
            </a:pPr>
            <a:r>
              <a:rPr lang="en-GB"/>
              <a:t>Faciliter le déploiement des modifications</a:t>
            </a:r>
            <a:endParaRPr/>
          </a:p>
          <a:p>
            <a:pPr indent="0" lvl="0" marL="0" rtl="0" algn="l">
              <a:spcBef>
                <a:spcPts val="1600"/>
              </a:spcBef>
              <a:spcAft>
                <a:spcPts val="1600"/>
              </a:spcAft>
              <a:buNone/>
            </a:pPr>
            <a:r>
              <a:t/>
            </a:r>
            <a:endParaRPr/>
          </a:p>
        </p:txBody>
      </p:sp>
      <p:pic>
        <p:nvPicPr>
          <p:cNvPr id="294" name="Google Shape;294;p24"/>
          <p:cNvPicPr preferRelativeResize="0"/>
          <p:nvPr/>
        </p:nvPicPr>
        <p:blipFill rotWithShape="1">
          <a:blip r:embed="rId3">
            <a:alphaModFix/>
          </a:blip>
          <a:srcRect b="0" l="7221" r="7015" t="-200"/>
          <a:stretch/>
        </p:blipFill>
        <p:spPr>
          <a:xfrm rot="10800000">
            <a:off x="6238025" y="7367"/>
            <a:ext cx="2898000" cy="26916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5"/>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Quelques outils de CI/CD</a:t>
            </a:r>
            <a:endParaRPr/>
          </a:p>
        </p:txBody>
      </p:sp>
      <p:sp>
        <p:nvSpPr>
          <p:cNvPr id="300" name="Google Shape;300;p25"/>
          <p:cNvSpPr txBox="1"/>
          <p:nvPr>
            <p:ph idx="1" type="body"/>
          </p:nvPr>
        </p:nvSpPr>
        <p:spPr>
          <a:xfrm>
            <a:off x="1297500" y="1567550"/>
            <a:ext cx="5609700" cy="31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Jenkins</a:t>
            </a:r>
            <a:r>
              <a:rPr lang="en-GB"/>
              <a:t>,</a:t>
            </a:r>
            <a:r>
              <a:rPr b="1" lang="en-GB"/>
              <a:t> Circle CI</a:t>
            </a:r>
            <a:r>
              <a:rPr lang="en-GB"/>
              <a:t>, </a:t>
            </a:r>
            <a:r>
              <a:rPr b="1" lang="en-GB"/>
              <a:t> Travis CI</a:t>
            </a:r>
            <a:r>
              <a:rPr lang="en-GB"/>
              <a:t>, </a:t>
            </a:r>
            <a:r>
              <a:rPr b="1" lang="en-GB"/>
              <a:t>Github Actions…</a:t>
            </a:r>
            <a:endParaRPr b="1"/>
          </a:p>
          <a:p>
            <a:pPr indent="0" lvl="0" marL="0" rtl="0" algn="l">
              <a:spcBef>
                <a:spcPts val="1600"/>
              </a:spcBef>
              <a:spcAft>
                <a:spcPts val="0"/>
              </a:spcAft>
              <a:buNone/>
            </a:pPr>
            <a:r>
              <a:rPr lang="en-GB"/>
              <a:t>C’est outils seront abordés plus en détails dans les chapitres suivants.</a:t>
            </a:r>
            <a:endParaRPr/>
          </a:p>
          <a:p>
            <a:pPr indent="0" lvl="0" marL="0" rtl="0" algn="l">
              <a:spcBef>
                <a:spcPts val="1600"/>
              </a:spcBef>
              <a:spcAft>
                <a:spcPts val="1600"/>
              </a:spcAft>
              <a:buNone/>
            </a:pPr>
            <a:r>
              <a:rPr lang="en-GB"/>
              <a:t>Avec un accent particulier sur Github Actions.</a:t>
            </a:r>
            <a:endParaRPr/>
          </a:p>
        </p:txBody>
      </p:sp>
      <p:pic>
        <p:nvPicPr>
          <p:cNvPr id="301" name="Google Shape;301;p25"/>
          <p:cNvPicPr preferRelativeResize="0"/>
          <p:nvPr/>
        </p:nvPicPr>
        <p:blipFill rotWithShape="1">
          <a:blip r:embed="rId3">
            <a:alphaModFix/>
          </a:blip>
          <a:srcRect b="0" l="12473" r="12473" t="0"/>
          <a:stretch/>
        </p:blipFill>
        <p:spPr>
          <a:xfrm rot="10800000">
            <a:off x="6238025" y="7367"/>
            <a:ext cx="2898000" cy="2691600"/>
          </a:xfrm>
          <a:prstGeom prst="rtTriangl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